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5" r:id="rId6"/>
    <p:sldId id="266" r:id="rId7"/>
    <p:sldId id="268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ja Cekuta" initials="AC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4D2EB2-AF9F-664D-AD8B-901D80B35048}" v="323" dt="2021-04-11T17:41:08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76"/>
  </p:normalViewPr>
  <p:slideViewPr>
    <p:cSldViewPr snapToGrid="0" snapToObjects="1">
      <p:cViewPr>
        <p:scale>
          <a:sx n="72" d="100"/>
          <a:sy n="72" d="100"/>
        </p:scale>
        <p:origin x="-26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183A9A-F848-8A49-A0EC-8F32266BD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2EEB1A-BC93-9346-96EF-B483FA23A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5E8265-4A9D-F24E-AF7A-5ED22379C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C6CD88-965E-2143-A782-0E2AFA61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65F89C-0157-E642-B8E5-7373EFC1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419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AC714A-71EE-8142-AD22-30B50ADB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8D08F7-B46F-B44E-9BD9-A89BD57D1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E1F08B-D5AC-F244-A55C-C5506892D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54AE5B-119B-184E-98A2-D5E80B4B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5C2416-43C0-544E-9647-CEB4A433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1523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F318035-535E-904E-853C-254991870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32CCD8-F5BA-F441-A4B5-1BB9EB9AC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64F630-078D-C94B-897E-3263E652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6BDAE3-4777-D248-A566-20B9E0E80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31C9A-68F4-B54A-8618-C435DAA1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282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BCC1ED-D80F-E04C-A52C-084DFA72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1095B0-3EB2-654E-A5E4-0EBE6F261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6B5823-B7CA-C543-92AD-145F2918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6052AB-6BA4-D54C-9E3D-BB6FB7A6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8F4388-1E51-C94A-9753-D3BC7E74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78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5581D7-88D1-EC4F-97DF-401C22FE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715842-DDBB-5244-93D8-B33EC9567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CBA214-1EE4-0449-A0B4-FBF98F286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41B8AA-F59D-E941-B629-C1101A30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12A213-AA34-F344-A195-2FBA5DEA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135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600798-29E7-3A4A-AE53-AD2DA05C4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E7EBDF-41F9-7D4F-A64F-F65D4984E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C97CEB-7BFA-C642-B5C1-CD40BAA6E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7B904A-01D6-5E43-8EE6-8320474E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062621-94BF-7D4A-B8D3-F47DF9A9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203269-8AD1-9440-8708-1A163955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778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5E6F7B-579E-DF4E-BB64-D75F2E221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C67398-4296-104F-95BA-D6776AD99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A17123-C2E1-1A49-AC25-DE67FDAF7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262E024-71AD-6A44-9543-DE23073DC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156639-C9D0-924D-9341-C5BB9B283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7844732-4202-294C-B4DE-040A9CF39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B8A3667-0C36-5F4F-A356-C848B80A3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F65E410-F9FC-B949-A51B-B61FB86E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99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685AE0-6A66-6B4D-821A-F11557D1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4CF2001-5985-074D-9654-300AA98E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B6278C-5363-4E47-998C-CA23A21F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2EEA68-299B-244B-9E1F-162C0CD6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686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CFC0FBD-064E-334B-BB48-ADA731201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550FA6-F35C-E64D-B87C-2D47108A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F8D104-3C34-A440-8817-9B27F674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027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957D15-5F7D-B240-B009-1E61E06E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9E31A5-A42F-604B-A848-CC151574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2B3391-9EB8-0244-A89B-2F5EAEFAC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A3B5C4-8BE2-C54F-AC3F-3B6E7C55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C7D4C1-BDE9-5242-81CA-9412401E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C43C34-5D8D-F54B-908E-0FD9EF6FB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82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36C609-E246-2448-BF4D-434971E5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677B8E6-A9E7-AD4B-8E01-556271E1A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BF22B9-04DA-934A-AF6F-7FCCF6B87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2FF947-AF75-094D-95B9-F02E0966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D64C-56A3-5D4E-AABA-7DB0C9C0E55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FFD412-F589-634C-A14F-4C4FE0D0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AB2579-EECF-B240-BD2A-C0E6BF42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057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2635890-5D17-F243-A963-4D9C3B53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BEB7D3-4EE8-324E-8F9F-7B1D1E953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4FE32D-A617-474A-8FAD-6C7A32B31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BD64C-56A3-5D4E-AABA-7DB0C9C0E55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2D2C7E-1D1A-1946-A3B9-26D9DEEED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4E3535-A789-DE40-A530-58172A03C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1205E-04B7-8748-BC9A-775CDCFE41A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496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C36617-AD00-9B47-A4B4-71EAAF3A6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-139699"/>
            <a:ext cx="12738100" cy="69977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x-none" sz="4000" dirty="0">
                <a:latin typeface="+mn-lt"/>
              </a:rPr>
              <a:t>NEMŠČINA KOT NEOBVEZNI IZBIRNI PREDMET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364FFD-DB98-CC4C-82E6-032F9E4E93EF}"/>
              </a:ext>
            </a:extLst>
          </p:cNvPr>
          <p:cNvSpPr/>
          <p:nvPr/>
        </p:nvSpPr>
        <p:spPr>
          <a:xfrm>
            <a:off x="8635992" y="5481935"/>
            <a:ext cx="34036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x-none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čiteljica </a:t>
            </a:r>
            <a:r>
              <a:rPr lang="x-non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Urška Colnar</a:t>
            </a:r>
            <a:endParaRPr lang="x-none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9A54CAF-2F43-3F4B-8C93-60B06C9494AC}"/>
              </a:ext>
            </a:extLst>
          </p:cNvPr>
          <p:cNvSpPr/>
          <p:nvPr/>
        </p:nvSpPr>
        <p:spPr>
          <a:xfrm>
            <a:off x="4653988" y="3619500"/>
            <a:ext cx="31634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do 6. </a:t>
            </a:r>
            <a:r>
              <a:rPr lang="en-GB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razred</a:t>
            </a:r>
            <a:endParaRPr lang="en-GB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91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mium Vector | Cartoon happy school girl in uniform carrying backpack">
            <a:extLst>
              <a:ext uri="{FF2B5EF4-FFF2-40B4-BE49-F238E27FC236}">
                <a16:creationId xmlns:a16="http://schemas.microsoft.com/office/drawing/2014/main" xmlns="" id="{BD7B1CF9-D3A9-2848-9167-6E1C351A23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8129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oy Shocked Stock Illustrations – 3,405 Boy Shocked Stock Illustrations,  Vectors &amp; Clipart - Dreamstime">
            <a:extLst>
              <a:ext uri="{FF2B5EF4-FFF2-40B4-BE49-F238E27FC236}">
                <a16:creationId xmlns:a16="http://schemas.microsoft.com/office/drawing/2014/main" xmlns="" id="{FF875817-67C9-D643-9069-6B4921E38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29996" y="1690688"/>
            <a:ext cx="2923804" cy="494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xmlns="" id="{4CC6A830-6622-404A-90E1-34B7CF73488F}"/>
              </a:ext>
            </a:extLst>
          </p:cNvPr>
          <p:cNvSpPr/>
          <p:nvPr/>
        </p:nvSpPr>
        <p:spPr>
          <a:xfrm>
            <a:off x="2413000" y="254000"/>
            <a:ext cx="2946400" cy="20796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Naj bo tvoj izziv nemščino razumeti in se s tem širnemu svetu odpreti!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xmlns="" id="{CB3EE40C-A858-C349-A77F-3551B0682794}"/>
              </a:ext>
            </a:extLst>
          </p:cNvPr>
          <p:cNvSpPr/>
          <p:nvPr/>
        </p:nvSpPr>
        <p:spPr>
          <a:xfrm flipH="1">
            <a:off x="6096000" y="326231"/>
            <a:ext cx="3073402" cy="22479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Eins,zwei,drei…</a:t>
            </a:r>
          </a:p>
          <a:p>
            <a:pPr algn="ctr"/>
            <a:r>
              <a:rPr lang="x-none" b="1" dirty="0">
                <a:solidFill>
                  <a:schemeClr val="tx1"/>
                </a:solidFill>
              </a:rPr>
              <a:t>nemščino obvladam zdaj!</a:t>
            </a:r>
          </a:p>
        </p:txBody>
      </p:sp>
      <p:pic>
        <p:nvPicPr>
          <p:cNvPr id="3" name="Audio Recording 10 Apr 2021 at 16:57:14" descr="Audio Recording 10 Apr 2021 at 16:57:14">
            <a:hlinkClick r:id="" action="ppaction://media"/>
            <a:extLst>
              <a:ext uri="{FF2B5EF4-FFF2-40B4-BE49-F238E27FC236}">
                <a16:creationId xmlns:a16="http://schemas.microsoft.com/office/drawing/2014/main" xmlns="" id="{9A73AFA3-CD81-C847-BB6B-F7CAE50F2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emium Vector | Cartoon happy school girl in uniform carrying backpack">
            <a:extLst>
              <a:ext uri="{FF2B5EF4-FFF2-40B4-BE49-F238E27FC236}">
                <a16:creationId xmlns:a16="http://schemas.microsoft.com/office/drawing/2014/main" xmlns="" id="{69F3BD2F-279D-984C-AE35-AB7F04222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345" y="2068755"/>
            <a:ext cx="4355434" cy="440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xmlns="" id="{8AF5EC5A-64C4-B746-9C75-7B3D5DE6F2A8}"/>
              </a:ext>
            </a:extLst>
          </p:cNvPr>
          <p:cNvSpPr/>
          <p:nvPr/>
        </p:nvSpPr>
        <p:spPr>
          <a:xfrm>
            <a:off x="2383818" y="369707"/>
            <a:ext cx="2718510" cy="229806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b="1" dirty="0">
                <a:solidFill>
                  <a:schemeClr val="tx1"/>
                </a:solidFill>
              </a:rPr>
              <a:t>Guten Tag! </a:t>
            </a:r>
            <a:r>
              <a:rPr lang="x-none" b="1" dirty="0">
                <a:solidFill>
                  <a:schemeClr val="tx1"/>
                </a:solidFill>
              </a:rPr>
              <a:t>Ich </a:t>
            </a:r>
            <a:r>
              <a:rPr lang="x-none" sz="1600" b="1" dirty="0">
                <a:solidFill>
                  <a:schemeClr val="tx1"/>
                </a:solidFill>
              </a:rPr>
              <a:t>bin Anna. Ich komme aus Deutschland. Wer bist du? Woher kommst du? Wie alt bist du?</a:t>
            </a:r>
          </a:p>
        </p:txBody>
      </p:sp>
      <p:pic>
        <p:nvPicPr>
          <p:cNvPr id="1030" name="Picture 6" descr="Boy Shocked Stock Illustrations – 3,405 Boy Shocked Stock Illustrations,  Vectors &amp; Clipart - Dreamstime">
            <a:extLst>
              <a:ext uri="{FF2B5EF4-FFF2-40B4-BE49-F238E27FC236}">
                <a16:creationId xmlns:a16="http://schemas.microsoft.com/office/drawing/2014/main" xmlns="" id="{4FDC3E41-5AFA-AD46-ABEA-E48F4D7F2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2960" y="1563338"/>
            <a:ext cx="2923804" cy="494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>
            <a:extLst>
              <a:ext uri="{FF2B5EF4-FFF2-40B4-BE49-F238E27FC236}">
                <a16:creationId xmlns:a16="http://schemas.microsoft.com/office/drawing/2014/main" xmlns="" id="{987A08BA-3056-DF42-A934-29FD7AFA5C56}"/>
              </a:ext>
            </a:extLst>
          </p:cNvPr>
          <p:cNvSpPr/>
          <p:nvPr/>
        </p:nvSpPr>
        <p:spPr>
          <a:xfrm flipH="1">
            <a:off x="7402387" y="129381"/>
            <a:ext cx="2556175" cy="198596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</a:t>
            </a:r>
            <a:r>
              <a:rPr lang="x-none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Pojma nimam kaj govori??  Kateri jezik je sploh to </a:t>
            </a:r>
            <a:r>
              <a:rPr lang="x-none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</a:t>
            </a:r>
          </a:p>
        </p:txBody>
      </p:sp>
      <p:pic>
        <p:nvPicPr>
          <p:cNvPr id="4" name="Audio Recording 10 Apr 2021 at 16:49:02" descr="Audio Recording 10 Apr 2021 at 16:49:02">
            <a:hlinkClick r:id="" action="ppaction://media"/>
            <a:extLst>
              <a:ext uri="{FF2B5EF4-FFF2-40B4-BE49-F238E27FC236}">
                <a16:creationId xmlns:a16="http://schemas.microsoft.com/office/drawing/2014/main" xmlns="" id="{39F20131-AA0D-4746-9343-CD7A2768B1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3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23EE7-0ACA-724E-9597-6C566C2D5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sz="3100" dirty="0">
                <a:latin typeface="+mn-lt"/>
              </a:rPr>
              <a:t>Bi se radi izognili zadregi, v kateri je bil fant? </a:t>
            </a:r>
            <a:br>
              <a:rPr lang="x-none" sz="3100" dirty="0">
                <a:latin typeface="+mn-lt"/>
              </a:rPr>
            </a:br>
            <a:r>
              <a:rPr lang="x-none" sz="3100" dirty="0">
                <a:latin typeface="+mn-lt"/>
              </a:rPr>
              <a:t/>
            </a:r>
            <a:br>
              <a:rPr lang="x-none" sz="3100" dirty="0">
                <a:latin typeface="+mn-lt"/>
              </a:rPr>
            </a:br>
            <a:r>
              <a:rPr lang="x-none" sz="3100" dirty="0">
                <a:latin typeface="+mn-lt"/>
              </a:rPr>
              <a:t>Ti veš v katerem jeziku govori Anna?</a:t>
            </a: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574021-4955-F64C-8839-0E61EDEA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8834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x-none" dirty="0"/>
          </a:p>
          <a:p>
            <a:pPr marL="0" indent="0">
              <a:buNone/>
            </a:pPr>
            <a:r>
              <a:rPr lang="x-none" dirty="0"/>
              <a:t>Bi se poleg angleščine radi naučili še enega tujega jezika?</a:t>
            </a:r>
          </a:p>
        </p:txBody>
      </p:sp>
      <p:pic>
        <p:nvPicPr>
          <p:cNvPr id="4" name="Picture 4" descr="Premium Vector | Cartoon happy school girl in uniform carrying backpack">
            <a:extLst>
              <a:ext uri="{FF2B5EF4-FFF2-40B4-BE49-F238E27FC236}">
                <a16:creationId xmlns:a16="http://schemas.microsoft.com/office/drawing/2014/main" xmlns="" id="{58A92970-B238-944D-88AD-AD7B514E4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2309" flipH="1">
            <a:off x="-1149015" y="4627159"/>
            <a:ext cx="4126831" cy="446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xmlns="" id="{77794795-5D2D-C242-AFEC-5172F045C7F1}"/>
              </a:ext>
            </a:extLst>
          </p:cNvPr>
          <p:cNvSpPr/>
          <p:nvPr/>
        </p:nvSpPr>
        <p:spPr>
          <a:xfrm rot="1253238">
            <a:off x="1664072" y="3474119"/>
            <a:ext cx="2888019" cy="222584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Verjetno se sprašuješ…Zakajmora biti to ravno nemščina?</a:t>
            </a:r>
            <a:endParaRPr lang="x-none" b="1" dirty="0"/>
          </a:p>
        </p:txBody>
      </p:sp>
      <p:pic>
        <p:nvPicPr>
          <p:cNvPr id="6" name="Audio Recording 10 Apr 2021 at 16:51:43" descr="Audio Recording 10 Apr 2021 at 16:51:43">
            <a:hlinkClick r:id="" action="ppaction://media"/>
            <a:extLst>
              <a:ext uri="{FF2B5EF4-FFF2-40B4-BE49-F238E27FC236}">
                <a16:creationId xmlns:a16="http://schemas.microsoft.com/office/drawing/2014/main" xmlns="" id="{4D57B38B-3797-0444-AC32-80F24299DC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0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455017-13E4-E04E-8E01-707FB8797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300"/>
            <a:ext cx="10744200" cy="5935663"/>
          </a:xfrm>
        </p:spPr>
        <p:txBody>
          <a:bodyPr>
            <a:normAutofit/>
          </a:bodyPr>
          <a:lstStyle/>
          <a:p>
            <a:r>
              <a:rPr lang="x-none" dirty="0"/>
              <a:t>Ker je nemščina uradni jezik treh razvitih držav (Nemčije, Avstrije in Švice) in se tudi v Sloveniji veliko uporablja v poslovnem svetu.</a:t>
            </a:r>
          </a:p>
          <a:p>
            <a:endParaRPr lang="x-none" dirty="0"/>
          </a:p>
          <a:p>
            <a:r>
              <a:rPr lang="x-none" dirty="0"/>
              <a:t>Ker se boš gotovo kdaj odpravil/a v nemško govoreče dežele kot turist/ka na ogled znamenitosti, po nakupih,na smučanje,na obisk k sorodnikom…in ti bo nemščina še kako prav prišla.</a:t>
            </a:r>
          </a:p>
          <a:p>
            <a:endParaRPr lang="x-none" dirty="0"/>
          </a:p>
          <a:p>
            <a:endParaRPr lang="x-none" dirty="0"/>
          </a:p>
          <a:p>
            <a:r>
              <a:rPr lang="x-none" dirty="0"/>
              <a:t>                                                                                        </a:t>
            </a:r>
          </a:p>
          <a:p>
            <a:r>
              <a:rPr lang="x-none" dirty="0"/>
              <a:t>                        </a:t>
            </a:r>
          </a:p>
          <a:p>
            <a:endParaRPr lang="x-none" dirty="0"/>
          </a:p>
          <a:p>
            <a:pPr marL="0" indent="0">
              <a:buNone/>
            </a:pPr>
            <a:r>
              <a:rPr lang="x-none" dirty="0"/>
              <a:t>                                                               </a:t>
            </a:r>
          </a:p>
          <a:p>
            <a:endParaRPr lang="x-none" dirty="0"/>
          </a:p>
        </p:txBody>
      </p:sp>
      <p:pic>
        <p:nvPicPr>
          <p:cNvPr id="4" name="Slika 16" descr="Brandenburg Gate - Berlin, Germany ⬇ Stock Photo, Image by © demerzel21  #79195004">
            <a:extLst>
              <a:ext uri="{FF2B5EF4-FFF2-40B4-BE49-F238E27FC236}">
                <a16:creationId xmlns:a16="http://schemas.microsoft.com/office/drawing/2014/main" xmlns="" id="{532A5FD3-341E-4446-BDFA-1E1A0E2CB7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7" y="3082018"/>
            <a:ext cx="1568766" cy="162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18" descr="Apartma Luxury Home Wien (AVT Dunaj) - Booking.com">
            <a:extLst>
              <a:ext uri="{FF2B5EF4-FFF2-40B4-BE49-F238E27FC236}">
                <a16:creationId xmlns:a16="http://schemas.microsoft.com/office/drawing/2014/main" xmlns="" id="{50CC919A-4EE4-3F49-8E4F-9E2A07F56B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77" y="3083627"/>
            <a:ext cx="2375535" cy="1562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19" descr="Ski lifts Nassfeld – Hermagor - cable cars Nassfeld – Hermagor - lifts  Nassfeld – Hermagor">
            <a:extLst>
              <a:ext uri="{FF2B5EF4-FFF2-40B4-BE49-F238E27FC236}">
                <a16:creationId xmlns:a16="http://schemas.microsoft.com/office/drawing/2014/main" xmlns="" id="{094C2FAC-BE3D-6749-A069-5ABF481D4FC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46" y="3073080"/>
            <a:ext cx="2178049" cy="157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20" descr="Die Grazer Einkaufszentren - Entspannt Shoppen in Graz">
            <a:extLst>
              <a:ext uri="{FF2B5EF4-FFF2-40B4-BE49-F238E27FC236}">
                <a16:creationId xmlns:a16="http://schemas.microsoft.com/office/drawing/2014/main" xmlns="" id="{998BB1B6-1103-3C4C-AE40-0DC99A1D062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053" y="3073081"/>
            <a:ext cx="2347688" cy="157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23" descr="Tiergarten Schönbrunn - ÖBB">
            <a:extLst>
              <a:ext uri="{FF2B5EF4-FFF2-40B4-BE49-F238E27FC236}">
                <a16:creationId xmlns:a16="http://schemas.microsoft.com/office/drawing/2014/main" xmlns="" id="{13B9821B-2260-1243-BE13-3BDDF2EF47E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22" y="5001145"/>
            <a:ext cx="3133090" cy="114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21" descr="Forum - Minimundus v Celovcu (znamenitnosti na enem prostoru(makete))">
            <a:extLst>
              <a:ext uri="{FF2B5EF4-FFF2-40B4-BE49-F238E27FC236}">
                <a16:creationId xmlns:a16="http://schemas.microsoft.com/office/drawing/2014/main" xmlns="" id="{34C3A4F4-0101-8746-932E-E494EB4499E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90" y="5001145"/>
            <a:ext cx="2347688" cy="1201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85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934EF6-21EF-8B4A-8E7C-79D21F787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2171"/>
            <a:ext cx="10515600" cy="5494792"/>
          </a:xfrm>
        </p:spPr>
        <p:txBody>
          <a:bodyPr/>
          <a:lstStyle/>
          <a:p>
            <a:pPr lvl="1"/>
            <a:r>
              <a:rPr lang="x-none" sz="2800" dirty="0"/>
              <a:t>Ker rad/a ješ nemške, avstrijske in švicarske dobrote.</a:t>
            </a:r>
          </a:p>
          <a:p>
            <a:pPr marL="0" indent="0">
              <a:buNone/>
            </a:pPr>
            <a:r>
              <a:rPr lang="x-none" dirty="0"/>
              <a:t>                                </a:t>
            </a:r>
          </a:p>
        </p:txBody>
      </p:sp>
      <p:pic>
        <p:nvPicPr>
          <p:cNvPr id="4" name="Slika 24" descr="Tako se pravilno pripravi dunajski zrezek! - Okusno.je">
            <a:extLst>
              <a:ext uri="{FF2B5EF4-FFF2-40B4-BE49-F238E27FC236}">
                <a16:creationId xmlns:a16="http://schemas.microsoft.com/office/drawing/2014/main" xmlns="" id="{1A1A244A-37AE-D44F-A1AF-8A7D5A941F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0991">
            <a:off x="1326567" y="1565080"/>
            <a:ext cx="3213306" cy="1592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25" descr="Original Mozarthaus Shop: 2 chocolate pieces ''Mozartkugel'' in a gift box">
            <a:extLst>
              <a:ext uri="{FF2B5EF4-FFF2-40B4-BE49-F238E27FC236}">
                <a16:creationId xmlns:a16="http://schemas.microsoft.com/office/drawing/2014/main" xmlns="" id="{AA61CD0E-2C03-5E4B-8771-748F756EBB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316">
            <a:off x="5345692" y="1480494"/>
            <a:ext cx="2906472" cy="171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3" descr="Sachertorte – The Nosey Chef">
            <a:extLst>
              <a:ext uri="{FF2B5EF4-FFF2-40B4-BE49-F238E27FC236}">
                <a16:creationId xmlns:a16="http://schemas.microsoft.com/office/drawing/2014/main" xmlns="" id="{C36B2CD8-A16A-BF4D-94B2-20BEDF760E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918">
            <a:off x="1398180" y="3828320"/>
            <a:ext cx="2922270" cy="207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30" descr="The Wurst!: The Very Best of German Food: Amazon.de: Wolff, Otto:  Fremdsprachige Bücher">
            <a:extLst>
              <a:ext uri="{FF2B5EF4-FFF2-40B4-BE49-F238E27FC236}">
                <a16:creationId xmlns:a16="http://schemas.microsoft.com/office/drawing/2014/main" xmlns="" id="{CCE2D9EC-3032-CB47-BFA6-2F23EF1EF5F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547">
            <a:off x="9025482" y="1113200"/>
            <a:ext cx="1891665" cy="228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8" descr="Buy Nutella Hazelnut Spread with Cocoa, 350g Online At Best Price -  TheWholeNative Co">
            <a:extLst>
              <a:ext uri="{FF2B5EF4-FFF2-40B4-BE49-F238E27FC236}">
                <a16:creationId xmlns:a16="http://schemas.microsoft.com/office/drawing/2014/main" xmlns="" id="{479FF893-0CFB-974E-87B0-2872CB7512A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28" y="3867012"/>
            <a:ext cx="1910715" cy="191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26" descr="Zakaj Slovenija še sto let ne bo postala druga Švica - siol.net">
            <a:extLst>
              <a:ext uri="{FF2B5EF4-FFF2-40B4-BE49-F238E27FC236}">
                <a16:creationId xmlns:a16="http://schemas.microsoft.com/office/drawing/2014/main" xmlns="" id="{60865F02-5577-3045-A706-D6EF6698724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457">
            <a:off x="8226924" y="4080008"/>
            <a:ext cx="3126875" cy="1810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14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9D428-2E4C-E346-A2EB-7E6DB733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27" y="544444"/>
            <a:ext cx="10515600" cy="1325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>
                <a:latin typeface="+mn-lt"/>
              </a:rPr>
              <a:t>Ker obožuješ nemške avtomobile.</a:t>
            </a:r>
            <a:br>
              <a:rPr lang="x-none" sz="2800" dirty="0">
                <a:latin typeface="+mn-lt"/>
              </a:rPr>
            </a:br>
            <a:endParaRPr lang="x-none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FFA0E0-0A24-DB45-869D-DD6BEB574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  <a:p>
            <a:endParaRPr lang="x-none" dirty="0"/>
          </a:p>
        </p:txBody>
      </p:sp>
      <p:pic>
        <p:nvPicPr>
          <p:cNvPr id="5" name="Slika 31" descr="Več o znamki Mercedes - Benz - Sejdija Haris">
            <a:extLst>
              <a:ext uri="{FF2B5EF4-FFF2-40B4-BE49-F238E27FC236}">
                <a16:creationId xmlns:a16="http://schemas.microsoft.com/office/drawing/2014/main" xmlns="" id="{CB6A1F67-33F6-D342-BADA-5E2B236DA2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92" y="4327919"/>
            <a:ext cx="2259965" cy="15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32" descr="BMW emblem 82mm">
            <a:extLst>
              <a:ext uri="{FF2B5EF4-FFF2-40B4-BE49-F238E27FC236}">
                <a16:creationId xmlns:a16="http://schemas.microsoft.com/office/drawing/2014/main" xmlns="" id="{E819D8C2-8F5B-D744-AC46-C67309C59D0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93" y="1782836"/>
            <a:ext cx="2259964" cy="15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33" descr="Volkswagen Group - Wikipedija, prosta enciklopedija">
            <a:extLst>
              <a:ext uri="{FF2B5EF4-FFF2-40B4-BE49-F238E27FC236}">
                <a16:creationId xmlns:a16="http://schemas.microsoft.com/office/drawing/2014/main" xmlns="" id="{FC368420-383B-7E4B-B7AA-68B75310B8E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57" y="4357127"/>
            <a:ext cx="1345565" cy="134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34">
            <a:extLst>
              <a:ext uri="{FF2B5EF4-FFF2-40B4-BE49-F238E27FC236}">
                <a16:creationId xmlns:a16="http://schemas.microsoft.com/office/drawing/2014/main" xmlns="" id="{48E7B2D9-E0F8-4744-828D-BAAABA12793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39" y="1870007"/>
            <a:ext cx="2171700" cy="14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36" descr="Porsche - Wikipedija, prosta enciklopedija">
            <a:extLst>
              <a:ext uri="{FF2B5EF4-FFF2-40B4-BE49-F238E27FC236}">
                <a16:creationId xmlns:a16="http://schemas.microsoft.com/office/drawing/2014/main" xmlns="" id="{472620DB-9E15-5C44-B7B2-939E6DB5A43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57" y="1809115"/>
            <a:ext cx="1334770" cy="1619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35">
            <a:extLst>
              <a:ext uri="{FF2B5EF4-FFF2-40B4-BE49-F238E27FC236}">
                <a16:creationId xmlns:a16="http://schemas.microsoft.com/office/drawing/2014/main" xmlns="" id="{4496AE51-631A-CC4B-B73E-CE1CDD8FA8A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36" y="4310136"/>
            <a:ext cx="1373505" cy="1439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75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untries of the World Flag - Flags of the World - Shop World Flag Shop">
            <a:extLst>
              <a:ext uri="{FF2B5EF4-FFF2-40B4-BE49-F238E27FC236}">
                <a16:creationId xmlns:a16="http://schemas.microsoft.com/office/drawing/2014/main" xmlns="" id="{BCC36DAF-2AE7-5540-BF24-A39A3FBD3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17" y="834350"/>
            <a:ext cx="9761765" cy="39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A05D92-2E0D-D44D-8534-6FF6FA7DBA5B}"/>
              </a:ext>
            </a:extLst>
          </p:cNvPr>
          <p:cNvSpPr txBox="1"/>
          <p:nvPr/>
        </p:nvSpPr>
        <p:spPr>
          <a:xfrm>
            <a:off x="1215116" y="197624"/>
            <a:ext cx="62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Ker več jezikov kot znaš, več veljaš!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A6A34E-7654-9E4F-8E66-3BD246A8A88A}"/>
              </a:ext>
            </a:extLst>
          </p:cNvPr>
          <p:cNvSpPr txBox="1"/>
          <p:nvPr/>
        </p:nvSpPr>
        <p:spPr>
          <a:xfrm>
            <a:off x="1215117" y="4928839"/>
            <a:ext cx="9206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In ker je učenje nemščine lažje kot si misliš. Ne verjameš?</a:t>
            </a:r>
            <a:br>
              <a:rPr lang="x-none" sz="2800" dirty="0"/>
            </a:br>
            <a:r>
              <a:rPr lang="x-none" sz="2800" dirty="0"/>
              <a:t/>
            </a:r>
            <a:br>
              <a:rPr lang="x-none" sz="2800" dirty="0"/>
            </a:br>
            <a:r>
              <a:rPr lang="x-none" sz="2800" dirty="0"/>
              <a:t>Prepričala te bo naslednja stran…</a:t>
            </a:r>
          </a:p>
        </p:txBody>
      </p:sp>
    </p:spTree>
    <p:extLst>
      <p:ext uri="{BB962C8B-B14F-4D97-AF65-F5344CB8AC3E}">
        <p14:creationId xmlns:p14="http://schemas.microsoft.com/office/powerpoint/2010/main" val="174396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5CCD18-747F-8946-A9D1-0814C3891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5576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F</a:t>
            </a:r>
            <a:r>
              <a:rPr lang="x-none" dirty="0"/>
              <a:t/>
            </a:r>
            <a:br>
              <a:rPr lang="x-none" dirty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/>
              <a:t>                                  </a:t>
            </a:r>
            <a:br>
              <a:rPr lang="x-none" dirty="0"/>
            </a:br>
            <a:r>
              <a:rPr lang="x-none" dirty="0"/>
              <a:t>ffla</a:t>
            </a:r>
          </a:p>
        </p:txBody>
      </p:sp>
      <p:pic>
        <p:nvPicPr>
          <p:cNvPr id="4" name="Picture 4" descr="Premium Vector | Cartoon happy school girl in uniform carrying backpack">
            <a:extLst>
              <a:ext uri="{FF2B5EF4-FFF2-40B4-BE49-F238E27FC236}">
                <a16:creationId xmlns:a16="http://schemas.microsoft.com/office/drawing/2014/main" xmlns="" id="{4FC25ECF-3328-6243-97A7-3A224E5A8B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5745" flipH="1">
            <a:off x="-1835485" y="-127375"/>
            <a:ext cx="47364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xmlns="" id="{9B8D7F67-924E-FE46-B367-64E2900DC4B7}"/>
              </a:ext>
            </a:extLst>
          </p:cNvPr>
          <p:cNvSpPr/>
          <p:nvPr/>
        </p:nvSpPr>
        <p:spPr>
          <a:xfrm rot="3169513">
            <a:off x="2064664" y="223832"/>
            <a:ext cx="2442411" cy="213481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Zihr sem, da te besede že poznaš! Pa veš da izvirajo iz nemščine?</a:t>
            </a:r>
          </a:p>
        </p:txBody>
      </p:sp>
      <p:pic>
        <p:nvPicPr>
          <p:cNvPr id="6" name="Slika 1" descr="ENOLOŠKI PRIPOMOČEK STEKLENICA 1 L">
            <a:extLst>
              <a:ext uri="{FF2B5EF4-FFF2-40B4-BE49-F238E27FC236}">
                <a16:creationId xmlns:a16="http://schemas.microsoft.com/office/drawing/2014/main" xmlns="" id="{F00C274E-64A6-DD46-BEF1-6A434EEFB78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21" y="268942"/>
            <a:ext cx="2173555" cy="1902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1F6E8A-B85C-9E4D-92D2-2ABE8419510E}"/>
              </a:ext>
            </a:extLst>
          </p:cNvPr>
          <p:cNvSpPr txBox="1"/>
          <p:nvPr/>
        </p:nvSpPr>
        <p:spPr>
          <a:xfrm>
            <a:off x="5165822" y="2263826"/>
            <a:ext cx="186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“f</a:t>
            </a:r>
            <a:r>
              <a:rPr lang="x-none" dirty="0"/>
              <a:t>laša” (Flasche)</a:t>
            </a:r>
          </a:p>
        </p:txBody>
      </p:sp>
      <p:pic>
        <p:nvPicPr>
          <p:cNvPr id="7" name="Slika 4" descr="Kabinski kovček ABS mali Coveri World | Best - GLAMI.si">
            <a:extLst>
              <a:ext uri="{FF2B5EF4-FFF2-40B4-BE49-F238E27FC236}">
                <a16:creationId xmlns:a16="http://schemas.microsoft.com/office/drawing/2014/main" xmlns="" id="{4865154E-3BDA-304B-9527-704FF1247C8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83" y="573355"/>
            <a:ext cx="1534898" cy="13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6" descr="Ženske bombažne nogavice | Nogavice brez elastike | Najlonke |">
            <a:extLst>
              <a:ext uri="{FF2B5EF4-FFF2-40B4-BE49-F238E27FC236}">
                <a16:creationId xmlns:a16="http://schemas.microsoft.com/office/drawing/2014/main" xmlns="" id="{4F5F9DFE-C2E1-B444-9D29-6D139EE9DA5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698" y="829728"/>
            <a:ext cx="1247140" cy="10534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7B9894C-68AE-5140-B552-2C278B8FA2A9}"/>
              </a:ext>
            </a:extLst>
          </p:cNvPr>
          <p:cNvSpPr txBox="1"/>
          <p:nvPr/>
        </p:nvSpPr>
        <p:spPr>
          <a:xfrm>
            <a:off x="7538688" y="2263826"/>
            <a:ext cx="153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“kufr” (Koffer)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553241-33F8-FD45-A57F-26E90A457F78}"/>
              </a:ext>
            </a:extLst>
          </p:cNvPr>
          <p:cNvSpPr txBox="1"/>
          <p:nvPr/>
        </p:nvSpPr>
        <p:spPr>
          <a:xfrm>
            <a:off x="9202058" y="2220282"/>
            <a:ext cx="224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“štumfi” (Strumpf)</a:t>
            </a:r>
          </a:p>
        </p:txBody>
      </p:sp>
      <p:pic>
        <p:nvPicPr>
          <p:cNvPr id="13" name="Slika 7" descr="STANLEY križni izvijač 75 mm 1PT 0-64-955 | Shoppster">
            <a:extLst>
              <a:ext uri="{FF2B5EF4-FFF2-40B4-BE49-F238E27FC236}">
                <a16:creationId xmlns:a16="http://schemas.microsoft.com/office/drawing/2014/main" xmlns="" id="{85A9FC4C-EE74-B94B-9E7C-6044C0F123C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47" y="2350932"/>
            <a:ext cx="1755353" cy="129010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F1A5DB9-C9F0-5D42-B2BF-A3ABE58BD9C7}"/>
              </a:ext>
            </a:extLst>
          </p:cNvPr>
          <p:cNvSpPr txBox="1"/>
          <p:nvPr/>
        </p:nvSpPr>
        <p:spPr>
          <a:xfrm>
            <a:off x="440022" y="3781859"/>
            <a:ext cx="307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“šraufncigr” (Schraubenzieher)</a:t>
            </a:r>
          </a:p>
        </p:txBody>
      </p:sp>
      <p:pic>
        <p:nvPicPr>
          <p:cNvPr id="15" name="Slika 9" descr="Današnje Delo na 16 straneh - Delo">
            <a:extLst>
              <a:ext uri="{FF2B5EF4-FFF2-40B4-BE49-F238E27FC236}">
                <a16:creationId xmlns:a16="http://schemas.microsoft.com/office/drawing/2014/main" xmlns="" id="{646F991A-208B-DB47-8462-1FC242DE77B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92" y="3505003"/>
            <a:ext cx="2173555" cy="119858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EAD6E59-D9FB-E046-8CDE-9DC95DF59030}"/>
              </a:ext>
            </a:extLst>
          </p:cNvPr>
          <p:cNvSpPr txBox="1"/>
          <p:nvPr/>
        </p:nvSpPr>
        <p:spPr>
          <a:xfrm>
            <a:off x="4528245" y="5076851"/>
            <a:ext cx="1840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“cajtng” (Zeitung)</a:t>
            </a:r>
          </a:p>
        </p:txBody>
      </p:sp>
      <p:pic>
        <p:nvPicPr>
          <p:cNvPr id="17" name="Slika 10" descr="Vzglavniki">
            <a:extLst>
              <a:ext uri="{FF2B5EF4-FFF2-40B4-BE49-F238E27FC236}">
                <a16:creationId xmlns:a16="http://schemas.microsoft.com/office/drawing/2014/main" xmlns="" id="{C72972DA-EF01-A841-A7E3-6DEA7BFE9A1B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83" y="2985129"/>
            <a:ext cx="1757903" cy="123971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35D003F-2035-5549-B244-18366B1BA36E}"/>
              </a:ext>
            </a:extLst>
          </p:cNvPr>
          <p:cNvSpPr txBox="1"/>
          <p:nvPr/>
        </p:nvSpPr>
        <p:spPr>
          <a:xfrm>
            <a:off x="7390181" y="4564982"/>
            <a:ext cx="183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”pouštr” (Polster)</a:t>
            </a:r>
          </a:p>
        </p:txBody>
      </p:sp>
      <p:pic>
        <p:nvPicPr>
          <p:cNvPr id="19" name="Slika 15" descr="Goljufija na domu: obliž za en evro starki prodala za 50 evrov - siol.net">
            <a:extLst>
              <a:ext uri="{FF2B5EF4-FFF2-40B4-BE49-F238E27FC236}">
                <a16:creationId xmlns:a16="http://schemas.microsoft.com/office/drawing/2014/main" xmlns="" id="{B14543A2-AF46-874B-8751-CB13520151F4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122" y="3712521"/>
            <a:ext cx="1595930" cy="113589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4A46474-68B5-F343-A3D3-1CDD186BFC6C}"/>
              </a:ext>
            </a:extLst>
          </p:cNvPr>
          <p:cNvSpPr txBox="1"/>
          <p:nvPr/>
        </p:nvSpPr>
        <p:spPr>
          <a:xfrm>
            <a:off x="9854122" y="5180317"/>
            <a:ext cx="182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“flajštr” (Pflaster)</a:t>
            </a:r>
          </a:p>
        </p:txBody>
      </p:sp>
      <p:pic>
        <p:nvPicPr>
          <p:cNvPr id="21" name="Slika 11" descr="Vijak A4 inox DIN84/ISO1207 (170069) - NavtikaSport-Vse za navtiko in vodne  športe, trgovina, popravilo, gumenjak, plovila, yacht,">
            <a:extLst>
              <a:ext uri="{FF2B5EF4-FFF2-40B4-BE49-F238E27FC236}">
                <a16:creationId xmlns:a16="http://schemas.microsoft.com/office/drawing/2014/main" xmlns="" id="{AABB15C6-B3A8-2846-95CB-1D4AE03FCF23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73" y="4618930"/>
            <a:ext cx="1634968" cy="108697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745FD2-5A58-4B4A-8E4A-BE1377E7CB67}"/>
              </a:ext>
            </a:extLst>
          </p:cNvPr>
          <p:cNvSpPr txBox="1"/>
          <p:nvPr/>
        </p:nvSpPr>
        <p:spPr>
          <a:xfrm>
            <a:off x="948449" y="5996137"/>
            <a:ext cx="1916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“šrauf” (Schraube)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EDD0FD2-641D-D54C-81CD-CB36C9B68235}"/>
              </a:ext>
            </a:extLst>
          </p:cNvPr>
          <p:cNvSpPr txBox="1"/>
          <p:nvPr/>
        </p:nvSpPr>
        <p:spPr>
          <a:xfrm>
            <a:off x="3018384" y="5895057"/>
            <a:ext cx="8594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…in še mnogo drugih ”udomačenk” najdemo v slovenščini</a:t>
            </a:r>
          </a:p>
        </p:txBody>
      </p:sp>
      <p:pic>
        <p:nvPicPr>
          <p:cNvPr id="24" name="Audio Recording 10 Apr 2021 at 16:53:38" descr="Audio Recording 10 Apr 2021 at 16:53:38">
            <a:hlinkClick r:id="" action="ppaction://media"/>
            <a:extLst>
              <a:ext uri="{FF2B5EF4-FFF2-40B4-BE49-F238E27FC236}">
                <a16:creationId xmlns:a16="http://schemas.microsoft.com/office/drawing/2014/main" xmlns="" id="{820F8A2B-CA01-2B49-8C1D-6399118414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5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mium Vector | Cartoon happy school girl in uniform carrying backpack">
            <a:extLst>
              <a:ext uri="{FF2B5EF4-FFF2-40B4-BE49-F238E27FC236}">
                <a16:creationId xmlns:a16="http://schemas.microsoft.com/office/drawing/2014/main" xmlns="" id="{09D69E67-E93F-7640-BD84-0B8121B01E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9436">
            <a:off x="9239672" y="675190"/>
            <a:ext cx="44791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xmlns="" id="{292775AF-FBC5-FF47-96E0-36E11450BC79}"/>
              </a:ext>
            </a:extLst>
          </p:cNvPr>
          <p:cNvSpPr/>
          <p:nvPr/>
        </p:nvSpPr>
        <p:spPr>
          <a:xfrm rot="19018529" flipH="1">
            <a:off x="7010399" y="377825"/>
            <a:ext cx="2694643" cy="220027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Te zanima, kako poteka izbirni predmet nemščina?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CD9E9B-8F89-254D-8479-24E1325F7DD7}"/>
              </a:ext>
            </a:extLst>
          </p:cNvPr>
          <p:cNvSpPr txBox="1"/>
          <p:nvPr/>
        </p:nvSpPr>
        <p:spPr>
          <a:xfrm>
            <a:off x="674238" y="1250177"/>
            <a:ext cx="3563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2 uri tedensko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4C249A-38E1-BD42-B99C-3860C64D9F7A}"/>
              </a:ext>
            </a:extLst>
          </p:cNvPr>
          <p:cNvSpPr txBox="1"/>
          <p:nvPr/>
        </p:nvSpPr>
        <p:spPr>
          <a:xfrm>
            <a:off x="663214" y="2122274"/>
            <a:ext cx="7298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uporabljamo učbenik,delovni zvezek in zvezek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F7CB7B-34F0-C142-A8D6-FA1ED82BCB47}"/>
              </a:ext>
            </a:extLst>
          </p:cNvPr>
          <p:cNvSpPr txBox="1"/>
          <p:nvPr/>
        </p:nvSpPr>
        <p:spPr>
          <a:xfrm>
            <a:off x="667213" y="2531094"/>
            <a:ext cx="9986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vključujemo razne jezikovne igre,pojemo in se ob tem zabavamo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9F49736-1AE9-4845-A996-C04279E167B1}"/>
              </a:ext>
            </a:extLst>
          </p:cNvPr>
          <p:cNvSpPr txBox="1"/>
          <p:nvPr/>
        </p:nvSpPr>
        <p:spPr>
          <a:xfrm>
            <a:off x="25400" y="4563496"/>
            <a:ext cx="119421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 Z učenjem lahko začneš v kateremkoli razredu ob začetku šolskega leta,</a:t>
            </a:r>
          </a:p>
          <a:p>
            <a:r>
              <a:rPr lang="x-none" sz="2800" dirty="0"/>
              <a:t> če pa slučajno ugotoviš, da to ni zate </a:t>
            </a:r>
            <a:r>
              <a:rPr lang="en-GB" sz="2800" dirty="0"/>
              <a:t>p</a:t>
            </a:r>
            <a:r>
              <a:rPr lang="x-none" sz="2800" dirty="0"/>
              <a:t>a lahko ob koncu šolskega leta z nemščino</a:t>
            </a:r>
          </a:p>
          <a:p>
            <a:r>
              <a:rPr lang="x-none" sz="2800" dirty="0"/>
              <a:t> zaključiš ali vzameš kakšno leto “pavze“ in se potem vrneš.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80CFA5-D9EF-0C45-B957-5F46F3B71487}"/>
              </a:ext>
            </a:extLst>
          </p:cNvPr>
          <p:cNvSpPr txBox="1"/>
          <p:nvPr/>
        </p:nvSpPr>
        <p:spPr>
          <a:xfrm>
            <a:off x="-38100" y="6115195"/>
            <a:ext cx="5903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Sem te prepričala, da se nam pridružiš?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0977CA7-9778-F443-8551-8987EB241A8F}"/>
              </a:ext>
            </a:extLst>
          </p:cNvPr>
          <p:cNvSpPr txBox="1"/>
          <p:nvPr/>
        </p:nvSpPr>
        <p:spPr>
          <a:xfrm>
            <a:off x="45662" y="3442685"/>
            <a:ext cx="12146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 Pouk pa včasih poteka tudi izven učilnice: gremo v kino, v živalski vrt, v mesto</a:t>
            </a:r>
          </a:p>
          <a:p>
            <a:r>
              <a:rPr lang="x-none" sz="2800" dirty="0"/>
              <a:t> ali celo na kak izlet, kjer preizkusimo znanje nemščine tudi v vsakdanjem življenju.</a:t>
            </a:r>
          </a:p>
        </p:txBody>
      </p:sp>
      <p:pic>
        <p:nvPicPr>
          <p:cNvPr id="3" name="Audio Recording 10 Apr 2021 at 16:55:19" descr="Audio Recording 10 Apr 2021 at 16:55:19">
            <a:hlinkClick r:id="" action="ppaction://media"/>
            <a:extLst>
              <a:ext uri="{FF2B5EF4-FFF2-40B4-BE49-F238E27FC236}">
                <a16:creationId xmlns:a16="http://schemas.microsoft.com/office/drawing/2014/main" xmlns="" id="{44CDFB4F-2ADE-9B4C-958F-4B7AEB1C19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EBF2B0B-42FE-8148-83B1-FB916DAF77EC}"/>
              </a:ext>
            </a:extLst>
          </p:cNvPr>
          <p:cNvSpPr/>
          <p:nvPr/>
        </p:nvSpPr>
        <p:spPr>
          <a:xfrm>
            <a:off x="663214" y="1678491"/>
            <a:ext cx="44037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ridobimo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vsaj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tri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ocene</a:t>
            </a:r>
            <a:endParaRPr lang="en-GB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0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399</Words>
  <Application>Microsoft Office PowerPoint</Application>
  <PresentationFormat>Po meri</PresentationFormat>
  <Paragraphs>48</Paragraphs>
  <Slides>10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Office Theme</vt:lpstr>
      <vt:lpstr>NEMŠČINA KOT NEOBVEZNI IZBIRNI PREDMET</vt:lpstr>
      <vt:lpstr>PowerPointova predstavitev</vt:lpstr>
      <vt:lpstr>Bi se radi izognili zadregi, v kateri je bil fant?   Ti veš v katerem jeziku govori Anna? </vt:lpstr>
      <vt:lpstr>PowerPointova predstavitev</vt:lpstr>
      <vt:lpstr>PowerPointova predstavitev</vt:lpstr>
      <vt:lpstr>Ker obožuješ nemške avtomobile. </vt:lpstr>
      <vt:lpstr>PowerPointova predstavitev</vt:lpstr>
      <vt:lpstr>F                                        ffla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Alja Cekuta</dc:creator>
  <cp:lastModifiedBy>Cike</cp:lastModifiedBy>
  <cp:revision>8</cp:revision>
  <dcterms:created xsi:type="dcterms:W3CDTF">2021-04-08T15:58:47Z</dcterms:created>
  <dcterms:modified xsi:type="dcterms:W3CDTF">2021-04-11T17:53:03Z</dcterms:modified>
</cp:coreProperties>
</file>