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61" r:id="rId4"/>
    <p:sldId id="285" r:id="rId5"/>
    <p:sldId id="283" r:id="rId6"/>
    <p:sldId id="299" r:id="rId7"/>
    <p:sldId id="300" r:id="rId8"/>
    <p:sldId id="263" r:id="rId9"/>
    <p:sldId id="295" r:id="rId10"/>
    <p:sldId id="281" r:id="rId11"/>
    <p:sldId id="264" r:id="rId12"/>
    <p:sldId id="262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inzel" pitchFamily="2" charset="77"/>
      <p:regular r:id="rId23"/>
      <p:bold r:id="rId24"/>
    </p:embeddedFont>
    <p:embeddedFont>
      <p:font typeface="Libre Baskerville" panose="02000000000000000000" pitchFamily="2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AB21C-F81B-4AE0-BC1B-9D4B83972B87}">
  <a:tblStyle styleId="{1A3AB21C-F81B-4AE0-BC1B-9D4B83972B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4FCA45-03BC-45BD-BB16-C2BAAE2C37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22"/>
  </p:normalViewPr>
  <p:slideViewPr>
    <p:cSldViewPr snapToGrid="0" snapToObjects="1">
      <p:cViewPr varScale="1">
        <p:scale>
          <a:sx n="150" d="100"/>
          <a:sy n="150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c3fd0bf08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c3fd0bf08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3fd0bf08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3fd0bf08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3fd0bf08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3fd0bf08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06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3fd0bf08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3fd0bf08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92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3fd0bf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3fd0bf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411350" y="1333000"/>
            <a:ext cx="6321300" cy="24774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961200" y="1552350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386413" y="1552350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5811626" y="1552350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35" name="Google Shape;35;p7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8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1727489" y="1011922"/>
            <a:ext cx="5473430" cy="2537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Izbirni</a:t>
            </a:r>
            <a:r>
              <a:rPr lang="en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predmet</a:t>
            </a:r>
            <a:r>
              <a:rPr lang="en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Etnologija</a:t>
            </a:r>
            <a:r>
              <a:rPr lang="en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kulturna</a:t>
            </a:r>
            <a:r>
              <a:rPr lang="en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dediščina</a:t>
            </a:r>
            <a:r>
              <a:rPr lang="en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en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načini</a:t>
            </a:r>
            <a:r>
              <a:rPr lang="en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življenja</a:t>
            </a:r>
            <a:endParaRPr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Google Shape;51;p11">
            <a:extLst>
              <a:ext uri="{FF2B5EF4-FFF2-40B4-BE49-F238E27FC236}">
                <a16:creationId xmlns:a16="http://schemas.microsoft.com/office/drawing/2014/main" id="{6536025E-F59C-FE41-A9A6-27670705B7E1}"/>
              </a:ext>
            </a:extLst>
          </p:cNvPr>
          <p:cNvSpPr txBox="1">
            <a:spLocks/>
          </p:cNvSpPr>
          <p:nvPr/>
        </p:nvSpPr>
        <p:spPr>
          <a:xfrm>
            <a:off x="1727489" y="3795155"/>
            <a:ext cx="5689022" cy="81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Font typeface="Cinzel"/>
              <a:buNone/>
              <a:defRPr sz="3600" b="0" i="0" u="none" strike="noStrike" cap="none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Šolsko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leto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2022/23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Senja</a:t>
            </a:r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Školc</a:t>
            </a:r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Sušnik</a:t>
            </a:r>
            <a:endParaRPr lang="en-US" sz="1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solidFill>
                  <a:schemeClr val="dk2"/>
                </a:solidFill>
                <a:latin typeface="Century Gothic" panose="020B0502020202020204" pitchFamily="34" charset="0"/>
              </a:rPr>
              <a:t>ETNOLOGIJA – PREDVIDENI STROŠKI</a:t>
            </a: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1"/>
          </p:nvPr>
        </p:nvSpPr>
        <p:spPr>
          <a:xfrm>
            <a:off x="1710267" y="2687650"/>
            <a:ext cx="562186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i="0" dirty="0">
                <a:latin typeface="Century Gothic" panose="020B0502020202020204" pitchFamily="34" charset="0"/>
              </a:rPr>
              <a:t>Vstopnina za muzej ali galerijo, plačilo za obisk delavnice, urbana za mestni avtobus.</a:t>
            </a:r>
            <a:endParaRPr i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</a:t>
            </a:r>
            <a:r>
              <a:rPr lang="en" dirty="0" err="1"/>
              <a:t>tnologija</a:t>
            </a:r>
            <a:r>
              <a:rPr lang="en" dirty="0"/>
              <a:t> – </a:t>
            </a:r>
            <a:r>
              <a:rPr lang="en" dirty="0" err="1"/>
              <a:t>delo</a:t>
            </a: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1973550" y="1772484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dirty="0"/>
              <a:t>Ogledali si bomo Slovenski etnografski muzej in se udeležili ene izmed delavnic.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2"/>
          </p:nvPr>
        </p:nvSpPr>
        <p:spPr>
          <a:xfrm>
            <a:off x="4863450" y="1649401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dirty="0"/>
              <a:t>Delo v razredu bomo kombinirali z delom na terenu; zbirali bomo določene podatke na terenu, nato pa jih bomo v razredu interpretirali.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3192300" y="1235038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ctrTitle" idx="4294967295"/>
          </p:nvPr>
        </p:nvSpPr>
        <p:spPr>
          <a:xfrm>
            <a:off x="1350600" y="2726350"/>
            <a:ext cx="6442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 err="1"/>
              <a:t>etnologija</a:t>
            </a:r>
            <a:endParaRPr sz="70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4294967295"/>
          </p:nvPr>
        </p:nvSpPr>
        <p:spPr>
          <a:xfrm>
            <a:off x="1479850" y="3716350"/>
            <a:ext cx="6184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1400" dirty="0"/>
              <a:t>Učenci, raziščimo našo materialno, družbeno in duhovno življenje in kulturo.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95" name="Google Shape;95;p17"/>
          <p:cNvSpPr/>
          <p:nvPr/>
        </p:nvSpPr>
        <p:spPr>
          <a:xfrm>
            <a:off x="3990032" y="763874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122350" y="1062500"/>
            <a:ext cx="567551" cy="556361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400650" y="1692801"/>
            <a:ext cx="738425" cy="727300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128816" y="1347403"/>
            <a:ext cx="886368" cy="89306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083581" y="2279249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6039607" y="1191362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/>
                </a:solidFill>
                <a:latin typeface="Century Gothic" panose="020B0502020202020204" pitchFamily="34" charset="0"/>
              </a:rPr>
              <a:t>ETNOLOGIJA</a:t>
            </a:r>
            <a:endParaRPr sz="36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1615199" y="1734538"/>
            <a:ext cx="6373331" cy="25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1800" b="1" dirty="0">
                <a:solidFill>
                  <a:srgbClr val="1D1D1B"/>
                </a:solidFill>
                <a:latin typeface="Century Gothic" panose="020B0502020202020204" pitchFamily="34" charset="0"/>
              </a:rPr>
              <a:t>OBSEG:</a:t>
            </a:r>
            <a:endParaRPr sz="1800" dirty="0">
              <a:solidFill>
                <a:srgbClr val="1D1D1B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800" dirty="0">
                <a:solidFill>
                  <a:srgbClr val="1D1D1B"/>
                </a:solidFill>
                <a:latin typeface="Century Gothic" panose="020B0502020202020204" pitchFamily="34" charset="0"/>
              </a:rPr>
              <a:t>8. razred: 35 ur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800" dirty="0">
                <a:solidFill>
                  <a:srgbClr val="1D1D1B"/>
                </a:solidFill>
                <a:latin typeface="Century Gothic" panose="020B0502020202020204" pitchFamily="34" charset="0"/>
              </a:rPr>
              <a:t>9. razred: 32 ur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800" dirty="0">
                <a:solidFill>
                  <a:srgbClr val="1D1D1B"/>
                </a:solidFill>
                <a:latin typeface="Century Gothic" panose="020B0502020202020204" pitchFamily="34" charset="0"/>
              </a:rPr>
              <a:t>Predmet se izvaja eno šolsko uro na teden.</a:t>
            </a:r>
            <a:endParaRPr sz="1800" dirty="0">
              <a:solidFill>
                <a:srgbClr val="1D1D1B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1D1D1B"/>
              </a:solidFill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041400" y="434575"/>
            <a:ext cx="621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latin typeface="Century Gothic" panose="020B0502020202020204" pitchFamily="34" charset="0"/>
              </a:rPr>
              <a:t>ETNOLOGIJA – TEME V 8. IN 9. RAZREDU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✣"/>
            </a:pPr>
            <a:r>
              <a:rPr lang="sl-SI" sz="2000" dirty="0">
                <a:latin typeface="Century Gothic" panose="020B0502020202020204" pitchFamily="34" charset="0"/>
              </a:rPr>
              <a:t>Med predlaganimi temami v osmem in devetem razredu izbere učitelj vsaj polovico tem; pri tem upošteva zanimanje učencev, aktualnost tematike v šolskem okolišu ali pa teme po lastni, strokovni presoji.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✣"/>
            </a:pPr>
            <a:endParaRPr lang="sl-SI" sz="2000" dirty="0">
              <a:latin typeface="Century Gothic" panose="020B0502020202020204" pitchFamily="34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✣"/>
            </a:pPr>
            <a:r>
              <a:rPr lang="sl-SI" sz="2000" dirty="0">
                <a:latin typeface="Century Gothic" panose="020B0502020202020204" pitchFamily="34" charset="0"/>
              </a:rPr>
              <a:t>Učenci, upam, da bomo demokratično določili teme, ki vas zanimajo in tako skupaj raziskali le-te.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latin typeface="Century Gothic" panose="020B0502020202020204" pitchFamily="34" charset="0"/>
              </a:rPr>
              <a:t>ETNOLOGIJA – TEME V 8. RAZREDU</a:t>
            </a:r>
            <a:endParaRPr dirty="0"/>
          </a:p>
        </p:txBody>
      </p:sp>
      <p:sp>
        <p:nvSpPr>
          <p:cNvPr id="391" name="Google Shape;391;p40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843712" y="1732638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Century Gothic" panose="020B0502020202020204" pitchFamily="34" charset="0"/>
                <a:ea typeface="Libre Baskerville"/>
                <a:cs typeface="Libre Baskerville"/>
                <a:sym typeface="Libre Baskerville"/>
              </a:rPr>
              <a:t>LJUDSTVO, LJUDSKI, LJUDSKA KULTURA, NAROD, MNOŽIČNA/POPULARNA KULTURA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4809569" y="1732638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-GB" b="1" dirty="0">
                <a:solidFill>
                  <a:schemeClr val="bg2"/>
                </a:solidFill>
                <a:latin typeface="Century Gothic" panose="020B0502020202020204" pitchFamily="34" charset="0"/>
                <a:ea typeface="Libre Baskerville"/>
                <a:cs typeface="Libre Baskerville"/>
                <a:sym typeface="Libre Baskerville"/>
              </a:rPr>
              <a:t>ISTOVETNOST (IDENTITETE</a:t>
            </a:r>
            <a:r>
              <a:rPr lang="en-GB" b="1" dirty="0">
                <a:solidFill>
                  <a:schemeClr val="bg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843712" y="3263021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GB" b="1" dirty="0">
                <a:solidFill>
                  <a:schemeClr val="bg2"/>
                </a:solidFill>
                <a:latin typeface="Century Gothic" panose="020B0502020202020204" pitchFamily="34" charset="0"/>
                <a:ea typeface="Libre Baskerville"/>
                <a:cs typeface="Libre Baskerville"/>
                <a:sym typeface="Libre Baskerville"/>
              </a:rPr>
              <a:t>VSAKDANJIKI IN PRAZNIKI</a:t>
            </a:r>
            <a:endParaRPr b="1" dirty="0">
              <a:solidFill>
                <a:schemeClr val="bg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4806903" y="3263021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GB" b="1" dirty="0">
                <a:solidFill>
                  <a:schemeClr val="bg2"/>
                </a:solidFill>
                <a:latin typeface="Century Gothic" panose="020B0502020202020204" pitchFamily="34" charset="0"/>
                <a:ea typeface="Libre Baskerville"/>
                <a:cs typeface="Libre Baskerville"/>
                <a:sym typeface="Libre Baskerville"/>
              </a:rPr>
              <a:t>KULTURNA IN NARAVNA DEDIŠČINA</a:t>
            </a:r>
          </a:p>
        </p:txBody>
      </p:sp>
      <p:sp>
        <p:nvSpPr>
          <p:cNvPr id="396" name="Google Shape;396;p40"/>
          <p:cNvSpPr/>
          <p:nvPr/>
        </p:nvSpPr>
        <p:spPr>
          <a:xfrm>
            <a:off x="3453544" y="2058982"/>
            <a:ext cx="2103600" cy="210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0"/>
          <p:cNvSpPr/>
          <p:nvPr/>
        </p:nvSpPr>
        <p:spPr>
          <a:xfrm rot="5400000">
            <a:off x="3605141" y="2058982"/>
            <a:ext cx="2103600" cy="210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0"/>
          <p:cNvSpPr/>
          <p:nvPr/>
        </p:nvSpPr>
        <p:spPr>
          <a:xfrm rot="10800000">
            <a:off x="3605141" y="2211765"/>
            <a:ext cx="2103600" cy="210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0"/>
          <p:cNvSpPr/>
          <p:nvPr/>
        </p:nvSpPr>
        <p:spPr>
          <a:xfrm rot="-5400000">
            <a:off x="3453544" y="2211765"/>
            <a:ext cx="2103600" cy="2103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3937832" y="2497766"/>
            <a:ext cx="260685" cy="3912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Cinzel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4821704" y="2504484"/>
            <a:ext cx="555232" cy="3945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Cinzel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3907732" y="3460619"/>
            <a:ext cx="423009" cy="3912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Cinzel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4921140" y="3467337"/>
            <a:ext cx="343997" cy="3864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Cinz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/>
          </p:nvPr>
        </p:nvSpPr>
        <p:spPr>
          <a:xfrm>
            <a:off x="1887900" y="159489"/>
            <a:ext cx="5368200" cy="8437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latin typeface="Century Gothic" panose="020B0502020202020204" pitchFamily="34" charset="0"/>
              </a:rPr>
              <a:t>ETNOLOGIJA – TEME V 9. RAZREDU</a:t>
            </a:r>
            <a:endParaRPr dirty="0"/>
          </a:p>
        </p:txBody>
      </p:sp>
      <p:sp>
        <p:nvSpPr>
          <p:cNvPr id="352" name="Google Shape;352;p3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6" name="Google Shape;356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9" name="Google Shape;359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3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1" name="Google Shape;361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62" name="Google Shape;362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5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4" name="Google Shape;364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65" name="Google Shape;365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6" name="Google Shape;366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6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8" name="Google Shape;368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4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71" name="Google Shape;371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373" name="Google Shape;373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ČLOVEK V NARAVNEM OKOLJU IN KULTURNI KRAJINI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3407930" y="11757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VSAKDANJE GOSPODARSKO PRIZADEVANJE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5" name="Google Shape;375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KULTURA OBLAČENJA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KULTURA BIVANJA, STAVBARSTVA IN NASELBINSKE OBLIKE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KULTURA PREHRANJEVANJA; GASTRONOMIJA IN KULINARIKA, GOSTOLJUBNOST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TRANSPORT, PROMET, TRGOVANJE IN TURIZEM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/>
          </p:nvPr>
        </p:nvSpPr>
        <p:spPr>
          <a:xfrm>
            <a:off x="1887900" y="159489"/>
            <a:ext cx="5368200" cy="8437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latin typeface="Century Gothic" panose="020B0502020202020204" pitchFamily="34" charset="0"/>
              </a:rPr>
              <a:t>ETNOLOGIJA – TEME V 9. RAZREDU</a:t>
            </a:r>
            <a:endParaRPr dirty="0"/>
          </a:p>
        </p:txBody>
      </p:sp>
      <p:sp>
        <p:nvSpPr>
          <p:cNvPr id="352" name="Google Shape;352;p3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6" name="Google Shape;356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7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3883742" y="1772729"/>
            <a:ext cx="334744" cy="334744"/>
            <a:chOff x="3883742" y="1772729"/>
            <a:chExt cx="334744" cy="334744"/>
          </a:xfrm>
        </p:grpSpPr>
        <p:sp>
          <p:nvSpPr>
            <p:cNvPr id="359" name="Google Shape;359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9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1" name="Google Shape;361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62" name="Google Shape;362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11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4" name="Google Shape;364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65" name="Google Shape;365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6" name="Google Shape;366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12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922067" y="3645628"/>
            <a:ext cx="334744" cy="334744"/>
            <a:chOff x="4922067" y="3645628"/>
            <a:chExt cx="334744" cy="334744"/>
          </a:xfrm>
        </p:grpSpPr>
        <p:sp>
          <p:nvSpPr>
            <p:cNvPr id="368" name="Google Shape;368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10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2893992" y="3645628"/>
            <a:ext cx="334744" cy="334744"/>
            <a:chOff x="2893992" y="3645628"/>
            <a:chExt cx="334744" cy="334744"/>
          </a:xfrm>
        </p:grpSpPr>
        <p:sp>
          <p:nvSpPr>
            <p:cNvPr id="371" name="Google Shape;371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8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373" name="Google Shape;373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DRUŽINSKO-SORODSTVENE VEZI IN ŽIVLJENJE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DRUŽBNO IN DRUŠTVENO ŽIVLJENJE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5" name="Google Shape;375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IZKUŠNJE, VEŠČINE IN ZNANJE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ŠEGE IN NAVADE (RITUALI)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DUHOVNA IN ESTETSKA USTVARJALNOST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MEDKRAJEVNI IN MEDETNIČNI STIKI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06929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/>
          </p:nvPr>
        </p:nvSpPr>
        <p:spPr>
          <a:xfrm>
            <a:off x="1887900" y="159489"/>
            <a:ext cx="5368200" cy="8437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latin typeface="Century Gothic" panose="020B0502020202020204" pitchFamily="34" charset="0"/>
              </a:rPr>
              <a:t>ETNOLOGIJA – TEME V 9. RAZREDU</a:t>
            </a:r>
            <a:endParaRPr dirty="0"/>
          </a:p>
        </p:txBody>
      </p:sp>
      <p:sp>
        <p:nvSpPr>
          <p:cNvPr id="352" name="Google Shape;352;p3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6" name="Google Shape;356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13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9" name="Google Shape;359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15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1" name="Google Shape;361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62" name="Google Shape;362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17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8" name="Google Shape;368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16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71" name="Google Shape;371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14</a:t>
              </a:r>
              <a:endParaRPr sz="600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373" name="Google Shape;373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KULTURA HIGIENE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ETNOLOŠKA EKOLOGIJA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5" name="Google Shape;375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SLOVENCI PO SVETU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SPOLNO ŽIVLJEJE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4297650" y="4063600"/>
            <a:ext cx="143500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KARAKTEROLOGIJA</a:t>
            </a: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6612900" y="4042706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0361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401874" y="1468517"/>
            <a:ext cx="6213507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delo v skupinah, veliko pogovarjanja, raziskovalno učenje, samostojno opazovanje ... </a:t>
            </a:r>
          </a:p>
          <a:p>
            <a:pPr marL="0" lvl="0" indent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terensko delo </a:t>
            </a:r>
          </a:p>
          <a:p>
            <a:pPr marL="0" lvl="0" indent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seminarske in raziskovalne naloge, plakati, makete, govorni nastopi in predstavitve</a:t>
            </a:r>
          </a:p>
          <a:p>
            <a:pPr marL="0" lvl="0" indent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uporaba IKT</a:t>
            </a:r>
          </a:p>
          <a:p>
            <a:pPr marL="0" lvl="0" indent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medpredmetno povezovanje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ETNOLOGIJA – DELO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CCB0-E5CC-9D41-9551-C3CD597D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ETNOLOGIJA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9C922-C561-A04B-B5A8-C2B75324B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Century Gothic" panose="020B0502020202020204" pitchFamily="34" charset="0"/>
              </a:rPr>
              <a:t>OCENJEVANJE: Po </a:t>
            </a:r>
            <a:r>
              <a:rPr lang="en-GB" sz="1800" dirty="0" err="1">
                <a:latin typeface="Century Gothic" panose="020B0502020202020204" pitchFamily="34" charset="0"/>
              </a:rPr>
              <a:t>Pravilniku</a:t>
            </a:r>
            <a:r>
              <a:rPr lang="en-GB" sz="1800" dirty="0">
                <a:latin typeface="Century Gothic" panose="020B0502020202020204" pitchFamily="34" charset="0"/>
              </a:rPr>
              <a:t> o </a:t>
            </a:r>
            <a:r>
              <a:rPr lang="en-GB" sz="1800" dirty="0" err="1">
                <a:latin typeface="Century Gothic" panose="020B0502020202020204" pitchFamily="34" charset="0"/>
              </a:rPr>
              <a:t>preverjanju</a:t>
            </a:r>
            <a:r>
              <a:rPr lang="en-GB" sz="1800" dirty="0">
                <a:latin typeface="Century Gothic" panose="020B0502020202020204" pitchFamily="34" charset="0"/>
              </a:rPr>
              <a:t> in </a:t>
            </a:r>
            <a:r>
              <a:rPr lang="en-GB" sz="1800" dirty="0" err="1">
                <a:latin typeface="Century Gothic" panose="020B0502020202020204" pitchFamily="34" charset="0"/>
              </a:rPr>
              <a:t>ocenjevanju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znanja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ter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napredovanju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učencev</a:t>
            </a:r>
            <a:r>
              <a:rPr lang="en-GB" sz="1800" dirty="0">
                <a:latin typeface="Century Gothic" panose="020B0502020202020204" pitchFamily="34" charset="0"/>
              </a:rPr>
              <a:t> v </a:t>
            </a:r>
            <a:r>
              <a:rPr lang="en-GB" sz="1800" dirty="0" err="1">
                <a:latin typeface="Century Gothic" panose="020B0502020202020204" pitchFamily="34" charset="0"/>
              </a:rPr>
              <a:t>osnovni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šoli</a:t>
            </a:r>
            <a:r>
              <a:rPr lang="en-GB" sz="1800" dirty="0">
                <a:latin typeface="Century Gothic" panose="020B0502020202020204" pitchFamily="34" charset="0"/>
              </a:rPr>
              <a:t>: </a:t>
            </a:r>
            <a:r>
              <a:rPr lang="en-GB" sz="1800" dirty="0" err="1">
                <a:latin typeface="Century Gothic" panose="020B0502020202020204" pitchFamily="34" charset="0"/>
              </a:rPr>
              <a:t>pri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predmetih</a:t>
            </a:r>
            <a:r>
              <a:rPr lang="en-GB" sz="1800" dirty="0">
                <a:latin typeface="Century Gothic" panose="020B0502020202020204" pitchFamily="34" charset="0"/>
              </a:rPr>
              <a:t>, za </a:t>
            </a:r>
            <a:r>
              <a:rPr lang="en-GB" sz="1800" dirty="0" err="1">
                <a:latin typeface="Century Gothic" panose="020B0502020202020204" pitchFamily="34" charset="0"/>
              </a:rPr>
              <a:t>katere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sta</a:t>
            </a:r>
            <a:r>
              <a:rPr lang="en-GB" sz="1800" dirty="0">
                <a:latin typeface="Century Gothic" panose="020B0502020202020204" pitchFamily="34" charset="0"/>
              </a:rPr>
              <a:t> s </a:t>
            </a:r>
            <a:r>
              <a:rPr lang="en-GB" sz="1800" dirty="0" err="1">
                <a:latin typeface="Century Gothic" panose="020B0502020202020204" pitchFamily="34" charset="0"/>
              </a:rPr>
              <a:t>predmetnikom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določeni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največ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dve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uri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tedensko</a:t>
            </a:r>
            <a:r>
              <a:rPr lang="en-GB" sz="1800" dirty="0">
                <a:latin typeface="Century Gothic" panose="020B0502020202020204" pitchFamily="34" charset="0"/>
              </a:rPr>
              <a:t>, se </a:t>
            </a:r>
            <a:r>
              <a:rPr lang="en-GB" sz="1800" dirty="0" err="1">
                <a:latin typeface="Century Gothic" panose="020B0502020202020204" pitchFamily="34" charset="0"/>
              </a:rPr>
              <a:t>znanje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učencev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oceni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najmanj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trikrat</a:t>
            </a:r>
            <a:r>
              <a:rPr lang="en-GB" sz="1800" dirty="0">
                <a:latin typeface="Century Gothic" panose="020B0502020202020204" pitchFamily="34" charset="0"/>
              </a:rPr>
              <a:t> v </a:t>
            </a:r>
            <a:r>
              <a:rPr lang="en-GB" sz="1800" dirty="0" err="1">
                <a:latin typeface="Century Gothic" panose="020B0502020202020204" pitchFamily="34" charset="0"/>
              </a:rPr>
              <a:t>šolskem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letu</a:t>
            </a:r>
            <a:r>
              <a:rPr lang="en-GB" sz="1800" dirty="0">
                <a:latin typeface="Century Gothic" panose="020B0502020202020204" pitchFamily="34" charset="0"/>
              </a:rPr>
              <a:t>, </a:t>
            </a:r>
            <a:r>
              <a:rPr lang="en-GB" sz="1800" dirty="0" err="1">
                <a:latin typeface="Century Gothic" panose="020B0502020202020204" pitchFamily="34" charset="0"/>
              </a:rPr>
              <a:t>pri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čemer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večina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ocen</a:t>
            </a:r>
            <a:r>
              <a:rPr lang="en-GB" sz="1800" dirty="0">
                <a:latin typeface="Century Gothic" panose="020B0502020202020204" pitchFamily="34" charset="0"/>
              </a:rPr>
              <a:t> ne </a:t>
            </a:r>
            <a:r>
              <a:rPr lang="en-GB" sz="1800" dirty="0" err="1">
                <a:latin typeface="Century Gothic" panose="020B0502020202020204" pitchFamily="34" charset="0"/>
              </a:rPr>
              <a:t>sme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biti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pridobljena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na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podlagi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pisnih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izdelkov</a:t>
            </a:r>
            <a:r>
              <a:rPr lang="en-GB" sz="1800" dirty="0">
                <a:latin typeface="Century Gothic" panose="020B0502020202020204" pitchFamily="34" charset="0"/>
              </a:rPr>
              <a:t> (to </a:t>
            </a:r>
            <a:r>
              <a:rPr lang="en-GB" sz="1800" dirty="0" err="1">
                <a:latin typeface="Century Gothic" panose="020B0502020202020204" pitchFamily="34" charset="0"/>
              </a:rPr>
              <a:t>pri</a:t>
            </a:r>
            <a:r>
              <a:rPr lang="en-GB" sz="1800" dirty="0">
                <a:latin typeface="Century Gothic" panose="020B0502020202020204" pitchFamily="34" charset="0"/>
              </a:rPr>
              <a:t> ETNOLOGIJI </a:t>
            </a:r>
            <a:r>
              <a:rPr lang="en-GB" sz="1800" dirty="0" err="1">
                <a:latin typeface="Century Gothic" panose="020B0502020202020204" pitchFamily="34" charset="0"/>
              </a:rPr>
              <a:t>pomeni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najmanj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dve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ustni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oceni</a:t>
            </a:r>
            <a:r>
              <a:rPr lang="en-GB" sz="1800" dirty="0">
                <a:latin typeface="Century Gothic" panose="020B0502020202020204" pitchFamily="34" charset="0"/>
              </a:rPr>
              <a:t> in </a:t>
            </a:r>
            <a:r>
              <a:rPr lang="en-GB" sz="1800" dirty="0" err="1">
                <a:latin typeface="Century Gothic" panose="020B0502020202020204" pitchFamily="34" charset="0"/>
              </a:rPr>
              <a:t>ena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pisna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ocena</a:t>
            </a:r>
            <a:r>
              <a:rPr lang="en-GB" sz="1800" dirty="0">
                <a:latin typeface="Century Gothic" panose="020B0502020202020204" pitchFamily="34" charset="0"/>
              </a:rPr>
              <a:t> (</a:t>
            </a:r>
            <a:r>
              <a:rPr lang="en-GB" sz="1800" dirty="0" err="1">
                <a:latin typeface="Century Gothic" panose="020B0502020202020204" pitchFamily="34" charset="0"/>
              </a:rPr>
              <a:t>seminarske</a:t>
            </a:r>
            <a:r>
              <a:rPr lang="en-GB" sz="1800" dirty="0">
                <a:latin typeface="Century Gothic" panose="020B0502020202020204" pitchFamily="34" charset="0"/>
              </a:rPr>
              <a:t> oz. </a:t>
            </a:r>
            <a:r>
              <a:rPr lang="en-GB" sz="1800" dirty="0" err="1">
                <a:latin typeface="Century Gothic" panose="020B0502020202020204" pitchFamily="34" charset="0"/>
              </a:rPr>
              <a:t>raziskovalne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n-GB" sz="1800" dirty="0" err="1">
                <a:latin typeface="Century Gothic" panose="020B0502020202020204" pitchFamily="34" charset="0"/>
              </a:rPr>
              <a:t>naloge</a:t>
            </a:r>
            <a:r>
              <a:rPr lang="en-GB" sz="1800" dirty="0">
                <a:latin typeface="Century Gothic" panose="020B050202020202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85BD-7BB3-0B46-9D2D-9D698C45BF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1891815"/>
      </p:ext>
    </p:extLst>
  </p:cSld>
  <p:clrMapOvr>
    <a:masterClrMapping/>
  </p:clrMapOvr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403228"/>
      </a:dk1>
      <a:lt1>
        <a:srgbClr val="FFFFFF"/>
      </a:lt1>
      <a:dk2>
        <a:srgbClr val="926940"/>
      </a:dk2>
      <a:lt2>
        <a:srgbClr val="F3EFEA"/>
      </a:lt2>
      <a:accent1>
        <a:srgbClr val="261408"/>
      </a:accent1>
      <a:accent2>
        <a:srgbClr val="8E5025"/>
      </a:accent2>
      <a:accent3>
        <a:srgbClr val="B68C68"/>
      </a:accent3>
      <a:accent4>
        <a:srgbClr val="E8DAC2"/>
      </a:accent4>
      <a:accent5>
        <a:srgbClr val="8E2525"/>
      </a:accent5>
      <a:accent6>
        <a:srgbClr val="B67068"/>
      </a:accent6>
      <a:hlink>
        <a:srgbClr val="4032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432</Words>
  <Application>Microsoft Macintosh PowerPoint</Application>
  <PresentationFormat>On-screen Show (16:9)</PresentationFormat>
  <Paragraphs>78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Century Gothic</vt:lpstr>
      <vt:lpstr>Libre Baskerville</vt:lpstr>
      <vt:lpstr>Cinzel</vt:lpstr>
      <vt:lpstr>Calibri</vt:lpstr>
      <vt:lpstr>Arial</vt:lpstr>
      <vt:lpstr>Dolabella template</vt:lpstr>
      <vt:lpstr>Izbirni predmet: Etnologija – kulturna dediščina in načini življenja</vt:lpstr>
      <vt:lpstr>ETNOLOGIJA</vt:lpstr>
      <vt:lpstr>ETNOLOGIJA – TEME V 8. IN 9. RAZREDU</vt:lpstr>
      <vt:lpstr>ETNOLOGIJA – TEME V 8. RAZREDU</vt:lpstr>
      <vt:lpstr>ETNOLOGIJA – TEME V 9. RAZREDU</vt:lpstr>
      <vt:lpstr>ETNOLOGIJA – TEME V 9. RAZREDU</vt:lpstr>
      <vt:lpstr>ETNOLOGIJA – TEME V 9. RAZREDU</vt:lpstr>
      <vt:lpstr>ETNOLOGIJA – DELO</vt:lpstr>
      <vt:lpstr>ETNOLOGIJA</vt:lpstr>
      <vt:lpstr>ETNOLOGIJA – PREDVIDENI STROŠKI</vt:lpstr>
      <vt:lpstr>Etnologija – delo</vt:lpstr>
      <vt:lpstr>etnologija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predmet: Etnologija-kulturna dediščina in način življenja</dc:title>
  <cp:lastModifiedBy>Microsoft Office User</cp:lastModifiedBy>
  <cp:revision>9</cp:revision>
  <dcterms:modified xsi:type="dcterms:W3CDTF">2022-03-18T16:33:44Z</dcterms:modified>
</cp:coreProperties>
</file>